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1" r:id="rId2"/>
    <p:sldId id="256" r:id="rId3"/>
    <p:sldId id="257" r:id="rId4"/>
    <p:sldId id="269" r:id="rId5"/>
    <p:sldId id="262" r:id="rId6"/>
    <p:sldId id="270" r:id="rId7"/>
    <p:sldId id="274" r:id="rId8"/>
    <p:sldId id="263" r:id="rId9"/>
    <p:sldId id="271" r:id="rId10"/>
    <p:sldId id="264" r:id="rId11"/>
    <p:sldId id="272" r:id="rId12"/>
    <p:sldId id="265" r:id="rId13"/>
    <p:sldId id="273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7215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D332C7-2862-498C-ADCA-B331F4EFEB42}" v="27" dt="2022-12-08T15:30:50.128"/>
    <p1510:client id="{E50FF1FE-153E-0F62-792D-3D16CEC2A24C}" v="114" dt="2022-12-09T14:36:31.901"/>
    <p1510:client id="{F3F44803-F1E5-D781-9D46-75D78EF2A61D}" v="4" dt="2022-12-09T15:22:14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203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26542-D87E-47E0-ABB8-00F03D4636A8}" type="datetimeFigureOut">
              <a:rPr lang="it-IT" smtClean="0"/>
              <a:t>10/12/2022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5E038-63CA-4FE2-B0D9-67DCC9C6D0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30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39329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580" y="1568288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726426"/>
            <a:ext cx="9144000" cy="318073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63201" y="3651444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01183" y="3922444"/>
            <a:ext cx="8884769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n-US" dirty="0"/>
              <a:t>Systems and Methods for Big and Unstructured Data Project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44300" y="4946428"/>
            <a:ext cx="5550495" cy="191157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chemeClr val="bg1"/>
                </a:solidFill>
              </a:rPr>
              <a:t>Lorenzo </a:t>
            </a:r>
            <a:r>
              <a:rPr lang="en-GB" sz="1800" dirty="0" err="1">
                <a:solidFill>
                  <a:schemeClr val="bg1"/>
                </a:solidFill>
              </a:rPr>
              <a:t>Biasiolo</a:t>
            </a:r>
            <a:r>
              <a:rPr lang="it-IT" sz="1800" dirty="0">
                <a:solidFill>
                  <a:schemeClr val="bg1"/>
                </a:solidFill>
              </a:rPr>
              <a:t> – 10629367</a:t>
            </a:r>
            <a:br>
              <a:rPr lang="it-IT" sz="1800" dirty="0">
                <a:solidFill>
                  <a:schemeClr val="bg1"/>
                </a:solidFill>
              </a:rPr>
            </a:br>
            <a:r>
              <a:rPr lang="it-IT" sz="1800" dirty="0">
                <a:solidFill>
                  <a:schemeClr val="bg1"/>
                </a:solidFill>
              </a:rPr>
              <a:t>Grecya D’Angiò - 10651939</a:t>
            </a:r>
          </a:p>
          <a:p>
            <a:r>
              <a:rPr lang="it-IT" sz="1800" dirty="0">
                <a:solidFill>
                  <a:schemeClr val="bg1"/>
                </a:solidFill>
              </a:rPr>
              <a:t>Elia Maggioni – 10610008</a:t>
            </a:r>
            <a:br>
              <a:rPr lang="it-IT" sz="1800" dirty="0">
                <a:solidFill>
                  <a:schemeClr val="bg1"/>
                </a:solidFill>
              </a:rPr>
            </a:br>
            <a:r>
              <a:rPr lang="it-IT" sz="1800" dirty="0">
                <a:solidFill>
                  <a:schemeClr val="bg1"/>
                </a:solidFill>
              </a:rPr>
              <a:t>Enrico Maria Marinelli – 10898730</a:t>
            </a:r>
            <a:br>
              <a:rPr lang="it-IT" sz="1800" dirty="0">
                <a:solidFill>
                  <a:schemeClr val="bg1"/>
                </a:solidFill>
              </a:rPr>
            </a:br>
            <a:r>
              <a:rPr lang="it-IT" sz="1800" dirty="0">
                <a:solidFill>
                  <a:schemeClr val="bg1"/>
                </a:solidFill>
              </a:rPr>
              <a:t>Carlos </a:t>
            </a:r>
            <a:r>
              <a:rPr lang="it-IT" sz="1800" dirty="0" err="1">
                <a:solidFill>
                  <a:schemeClr val="bg1"/>
                </a:solidFill>
              </a:rPr>
              <a:t>Santillán</a:t>
            </a:r>
            <a:r>
              <a:rPr lang="it-IT" sz="1800" dirty="0">
                <a:solidFill>
                  <a:schemeClr val="bg1"/>
                </a:solidFill>
              </a:rPr>
              <a:t> - 10659783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" name="Sottotitolo 2">
            <a:extLst>
              <a:ext uri="{FF2B5EF4-FFF2-40B4-BE49-F238E27FC236}">
                <a16:creationId xmlns:a16="http://schemas.microsoft.com/office/drawing/2014/main" id="{200C0DF5-D12C-A620-353B-C37EE6B57DE9}"/>
              </a:ext>
            </a:extLst>
          </p:cNvPr>
          <p:cNvSpPr txBox="1">
            <a:spLocks/>
          </p:cNvSpPr>
          <p:nvPr/>
        </p:nvSpPr>
        <p:spPr>
          <a:xfrm>
            <a:off x="5174303" y="5289712"/>
            <a:ext cx="3491086" cy="968376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dirty="0">
                <a:solidFill>
                  <a:schemeClr val="bg1"/>
                </a:solidFill>
              </a:rPr>
              <a:t>Group 7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Academic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Year</a:t>
            </a:r>
            <a:r>
              <a:rPr lang="it-IT" dirty="0">
                <a:solidFill>
                  <a:schemeClr val="bg1"/>
                </a:solidFill>
              </a:rPr>
              <a:t> 2022-2023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E894C4-5F54-0DF3-52B0-C7E5F502F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3.2 Query </a:t>
            </a:r>
          </a:p>
        </p:txBody>
      </p:sp>
      <p:pic>
        <p:nvPicPr>
          <p:cNvPr id="5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3E39CE1A-08D4-11E6-9C2B-0638A4898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38" y="2272600"/>
            <a:ext cx="8323726" cy="2984092"/>
          </a:xfr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1D4779-D332-EFF0-FDDE-F05523685753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4C19D6F-CF16-8F58-17A6-F6BE6690B819}"/>
              </a:ext>
            </a:extLst>
          </p:cNvPr>
          <p:cNvSpPr txBox="1"/>
          <p:nvPr/>
        </p:nvSpPr>
        <p:spPr>
          <a:xfrm>
            <a:off x="254219" y="1397219"/>
            <a:ext cx="86355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 err="1">
                <a:ea typeface="+mn-lt"/>
                <a:cs typeface="+mn-lt"/>
              </a:rPr>
              <a:t>Find</a:t>
            </a:r>
            <a:r>
              <a:rPr lang="it-IT" dirty="0">
                <a:ea typeface="+mn-lt"/>
                <a:cs typeface="+mn-lt"/>
              </a:rPr>
              <a:t> the </a:t>
            </a:r>
            <a:r>
              <a:rPr lang="it-IT" dirty="0" err="1">
                <a:ea typeface="+mn-lt"/>
                <a:cs typeface="+mn-lt"/>
              </a:rPr>
              <a:t>articles</a:t>
            </a:r>
            <a:r>
              <a:rPr lang="it-IT" dirty="0">
                <a:ea typeface="+mn-lt"/>
                <a:cs typeface="+mn-lt"/>
              </a:rPr>
              <a:t> (with </a:t>
            </a:r>
            <a:r>
              <a:rPr lang="it-IT" dirty="0" err="1">
                <a:ea typeface="+mn-lt"/>
                <a:cs typeface="+mn-lt"/>
              </a:rPr>
              <a:t>at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least</a:t>
            </a:r>
            <a:r>
              <a:rPr lang="it-IT" dirty="0">
                <a:ea typeface="+mn-lt"/>
                <a:cs typeface="+mn-lt"/>
              </a:rPr>
              <a:t> 12 pages) </a:t>
            </a:r>
            <a:r>
              <a:rPr lang="it-IT" dirty="0" err="1">
                <a:ea typeface="+mn-lt"/>
                <a:cs typeface="+mn-lt"/>
              </a:rPr>
              <a:t>that</a:t>
            </a:r>
            <a:r>
              <a:rPr lang="it-IT" dirty="0">
                <a:ea typeface="+mn-lt"/>
                <a:cs typeface="+mn-lt"/>
              </a:rPr>
              <a:t> cover the </a:t>
            </a:r>
            <a:r>
              <a:rPr lang="it-IT" dirty="0" err="1">
                <a:ea typeface="+mn-lt"/>
                <a:cs typeface="+mn-lt"/>
              </a:rPr>
              <a:t>most</a:t>
            </a:r>
            <a:r>
              <a:rPr lang="it-IT" dirty="0">
                <a:ea typeface="+mn-lt"/>
                <a:cs typeface="+mn-lt"/>
              </a:rPr>
              <a:t> fields by the publisher </a:t>
            </a:r>
            <a:r>
              <a:rPr lang="it-IT" dirty="0" err="1">
                <a:ea typeface="+mn-lt"/>
                <a:cs typeface="+mn-lt"/>
              </a:rPr>
              <a:t>who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has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published</a:t>
            </a:r>
            <a:r>
              <a:rPr lang="it-IT" dirty="0">
                <a:ea typeface="+mn-lt"/>
                <a:cs typeface="+mn-lt"/>
              </a:rPr>
              <a:t> the </a:t>
            </a:r>
            <a:r>
              <a:rPr lang="it-IT" dirty="0" err="1">
                <a:ea typeface="+mn-lt"/>
                <a:cs typeface="+mn-lt"/>
              </a:rPr>
              <a:t>most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articles</a:t>
            </a:r>
            <a:endParaRPr lang="it-IT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8062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E86084-7046-48E1-ED4C-514A92C0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4. </a:t>
            </a:r>
            <a:r>
              <a:rPr lang="it-IT" sz="2800" dirty="0" err="1"/>
              <a:t>MongoDB</a:t>
            </a:r>
            <a:endParaRPr lang="it-IT" sz="280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E96AAE2-7302-60D0-C8E1-5E54099D2B7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74026" y="3607438"/>
            <a:ext cx="279169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How do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create the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A77DD2F-A09C-4559-8F9D-CE97F2535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809" y="2183923"/>
            <a:ext cx="4216955" cy="113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62B001CE-9A62-1523-7748-4F7D7B260671}"/>
              </a:ext>
            </a:extLst>
          </p:cNvPr>
          <p:cNvCxnSpPr>
            <a:cxnSpLocks/>
          </p:cNvCxnSpPr>
          <p:nvPr/>
        </p:nvCxnSpPr>
        <p:spPr>
          <a:xfrm flipH="1">
            <a:off x="2273343" y="2607028"/>
            <a:ext cx="6510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BD1D398E-1749-4041-6BB5-7635D5CFD1C6}"/>
              </a:ext>
            </a:extLst>
          </p:cNvPr>
          <p:cNvCxnSpPr>
            <a:cxnSpLocks/>
          </p:cNvCxnSpPr>
          <p:nvPr/>
        </p:nvCxnSpPr>
        <p:spPr>
          <a:xfrm>
            <a:off x="7245069" y="3198970"/>
            <a:ext cx="679887" cy="3251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0E8934DB-1F1F-D737-540F-051630D6080E}"/>
              </a:ext>
            </a:extLst>
          </p:cNvPr>
          <p:cNvCxnSpPr>
            <a:cxnSpLocks/>
          </p:cNvCxnSpPr>
          <p:nvPr/>
        </p:nvCxnSpPr>
        <p:spPr>
          <a:xfrm flipV="1">
            <a:off x="7245069" y="2207951"/>
            <a:ext cx="651071" cy="3893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81E15B4-7D2E-F809-2E66-461B7943D67B}"/>
              </a:ext>
            </a:extLst>
          </p:cNvPr>
          <p:cNvSpPr txBox="1"/>
          <p:nvPr/>
        </p:nvSpPr>
        <p:spPr>
          <a:xfrm>
            <a:off x="434383" y="2398380"/>
            <a:ext cx="183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Documental</a:t>
            </a:r>
            <a:r>
              <a:rPr lang="it-IT" dirty="0"/>
              <a:t> DB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2B30CAF-DD44-B37A-D4EB-1BCD5EB3EFCF}"/>
              </a:ext>
            </a:extLst>
          </p:cNvPr>
          <p:cNvSpPr txBox="1"/>
          <p:nvPr/>
        </p:nvSpPr>
        <p:spPr>
          <a:xfrm>
            <a:off x="5760720" y="1484406"/>
            <a:ext cx="338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Useful</a:t>
            </a:r>
            <a:r>
              <a:rPr lang="it-IT" dirty="0"/>
              <a:t> to store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togther</a:t>
            </a:r>
            <a:r>
              <a:rPr lang="it-IT" dirty="0"/>
              <a:t>, </a:t>
            </a:r>
            <a:r>
              <a:rPr lang="it-IT" dirty="0" err="1"/>
              <a:t>flexible</a:t>
            </a:r>
            <a:r>
              <a:rPr lang="it-IT" dirty="0"/>
              <a:t> </a:t>
            </a:r>
            <a:r>
              <a:rPr lang="it-IT" dirty="0" err="1"/>
              <a:t>structure</a:t>
            </a:r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F27678E7-6AE2-39D2-C5DC-3404B0127D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598" b="29428"/>
          <a:stretch/>
        </p:blipFill>
        <p:spPr>
          <a:xfrm>
            <a:off x="509077" y="3430269"/>
            <a:ext cx="4062922" cy="2489289"/>
          </a:xfrm>
          <a:prstGeom prst="rect">
            <a:avLst/>
          </a:prstGeom>
          <a:ln>
            <a:solidFill>
              <a:srgbClr val="00B050"/>
            </a:solidFill>
            <a:prstDash val="lgDash"/>
          </a:ln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A5E2AEE-4CFF-1BE1-AE68-3D7C4DF63310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3541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E86084-7046-48E1-ED4C-514A92C0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4.1 </a:t>
            </a:r>
            <a:r>
              <a:rPr lang="it-IT" sz="2800" dirty="0" err="1"/>
              <a:t>MongoDB</a:t>
            </a:r>
            <a:r>
              <a:rPr lang="it-IT" sz="2800" dirty="0"/>
              <a:t> Data </a:t>
            </a:r>
            <a:r>
              <a:rPr lang="it-IT" sz="2800" dirty="0" err="1"/>
              <a:t>Structure</a:t>
            </a:r>
            <a:endParaRPr lang="it-IT" sz="2800" dirty="0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B99F4D51-0798-E489-399A-FDCF375E4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11" y="1358277"/>
            <a:ext cx="5100864" cy="2870499"/>
          </a:xfr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A1B48FA-D417-F210-EA99-57FC8EA40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21" y="4291071"/>
            <a:ext cx="3411459" cy="179011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360B38C-CF4A-DF12-0830-C34A14A03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466" y="1540970"/>
            <a:ext cx="4117709" cy="340700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D097FCA-A5CD-1DEE-CD77-172C9916E5A4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020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E86084-7046-48E1-ED4C-514A92C0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4.1 </a:t>
            </a:r>
            <a:r>
              <a:rPr lang="it-IT" sz="2800" dirty="0" err="1"/>
              <a:t>MongoDB</a:t>
            </a:r>
            <a:r>
              <a:rPr lang="it-IT" sz="2800" dirty="0"/>
              <a:t> Data </a:t>
            </a:r>
            <a:r>
              <a:rPr lang="it-IT" sz="2800" dirty="0" err="1"/>
              <a:t>Structure</a:t>
            </a:r>
            <a:endParaRPr lang="it-IT" sz="28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BA8E46B-9A73-EB34-DCD9-B013FE7E21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45"/>
          <a:stretch/>
        </p:blipFill>
        <p:spPr>
          <a:xfrm>
            <a:off x="457200" y="1767840"/>
            <a:ext cx="5281118" cy="274967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242C3F-3750-031A-A10E-F968AD454C44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74980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FDC48E-D800-4CE9-44AF-353F89E6D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83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4.2 Query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87A68B-42BA-B0C3-A10E-0EC210BDB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518F2C7-B1DE-F701-817C-9D6B11003AF9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88485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9C9656-6E56-262C-E6E8-CC430AE9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5. Spark Data </a:t>
            </a:r>
            <a:r>
              <a:rPr lang="it-IT" sz="2800" dirty="0" err="1"/>
              <a:t>Structure</a:t>
            </a:r>
            <a:endParaRPr lang="it-IT" sz="2800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7518E3CE-8CFB-79B2-885E-8F39DCAC4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1" y="1817896"/>
            <a:ext cx="3465314" cy="3312882"/>
          </a:xfrm>
          <a:ln>
            <a:solidFill>
              <a:schemeClr val="tx1"/>
            </a:solidFill>
            <a:prstDash val="lgDash"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B27B9E-7DA8-ACFA-A2A5-108BE18709D1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48B6EAFD-9E9C-4B53-804E-4F7FB12CC513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648195" y="1935059"/>
            <a:ext cx="1031960" cy="15392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5760DB17-8608-9A76-4940-B04D547F60B3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648195" y="3474337"/>
            <a:ext cx="1130282" cy="38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B7242199-8941-E562-B9C5-7531ED09D53C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648195" y="2859412"/>
            <a:ext cx="1130282" cy="6149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9D9169F8-8175-7B21-38D3-70CF156F9AF7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648195" y="3474337"/>
            <a:ext cx="1130282" cy="5097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5D9619CC-3133-6920-802B-5AEF2C95B2D2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648195" y="3474337"/>
            <a:ext cx="1031960" cy="15302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E828D99-F91E-D097-2584-EA2800C64C6A}"/>
              </a:ext>
            </a:extLst>
          </p:cNvPr>
          <p:cNvSpPr txBox="1"/>
          <p:nvPr/>
        </p:nvSpPr>
        <p:spPr>
          <a:xfrm>
            <a:off x="4968604" y="1743330"/>
            <a:ext cx="2330245" cy="38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author.csv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AA4DA16-D723-E978-76EF-448D117F2704}"/>
              </a:ext>
            </a:extLst>
          </p:cNvPr>
          <p:cNvSpPr txBox="1"/>
          <p:nvPr/>
        </p:nvSpPr>
        <p:spPr>
          <a:xfrm>
            <a:off x="4968603" y="2702654"/>
            <a:ext cx="2330245" cy="38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publication.csv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C3A844F-70CC-2D97-B5DD-86663932E25C}"/>
              </a:ext>
            </a:extLst>
          </p:cNvPr>
          <p:cNvSpPr txBox="1"/>
          <p:nvPr/>
        </p:nvSpPr>
        <p:spPr>
          <a:xfrm>
            <a:off x="4968602" y="3333475"/>
            <a:ext cx="2330245" cy="38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  <a:r>
              <a:rPr lang="it-IT" dirty="0"/>
              <a:t>.csv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13888B3E-3311-00EC-C5AD-8BDC4C52AAF2}"/>
              </a:ext>
            </a:extLst>
          </p:cNvPr>
          <p:cNvSpPr txBox="1"/>
          <p:nvPr/>
        </p:nvSpPr>
        <p:spPr>
          <a:xfrm>
            <a:off x="4968604" y="3971108"/>
            <a:ext cx="2330245" cy="38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venue.csv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586FA15-4BBE-1F19-FF44-536D16099FD4}"/>
              </a:ext>
            </a:extLst>
          </p:cNvPr>
          <p:cNvSpPr txBox="1"/>
          <p:nvPr/>
        </p:nvSpPr>
        <p:spPr>
          <a:xfrm>
            <a:off x="4968601" y="4778231"/>
            <a:ext cx="2330245" cy="38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writes.csv</a:t>
            </a:r>
          </a:p>
        </p:txBody>
      </p:sp>
      <p:pic>
        <p:nvPicPr>
          <p:cNvPr id="1026" name="Picture 2" descr="Spark SQL - Revision #5 - Database of Databases">
            <a:extLst>
              <a:ext uri="{FF2B5EF4-FFF2-40B4-BE49-F238E27FC236}">
                <a16:creationId xmlns:a16="http://schemas.microsoft.com/office/drawing/2014/main" id="{F34866AB-2CF6-D431-93DB-FB917718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289" y="4923620"/>
            <a:ext cx="2278448" cy="1208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Parentesi graffa chiusa 34">
            <a:extLst>
              <a:ext uri="{FF2B5EF4-FFF2-40B4-BE49-F238E27FC236}">
                <a16:creationId xmlns:a16="http://schemas.microsoft.com/office/drawing/2014/main" id="{59D18C12-088F-9EF1-74F1-4169F1A4E1E8}"/>
              </a:ext>
            </a:extLst>
          </p:cNvPr>
          <p:cNvSpPr/>
          <p:nvPr/>
        </p:nvSpPr>
        <p:spPr>
          <a:xfrm>
            <a:off x="6584073" y="1817896"/>
            <a:ext cx="288675" cy="3343793"/>
          </a:xfrm>
          <a:prstGeom prst="rightBrace">
            <a:avLst/>
          </a:prstGeom>
          <a:noFill/>
          <a:ln>
            <a:solidFill>
              <a:srgbClr val="E7721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D94DA9F-1EED-4686-A95A-A9ABA762E8C7}"/>
              </a:ext>
            </a:extLst>
          </p:cNvPr>
          <p:cNvSpPr txBox="1"/>
          <p:nvPr/>
        </p:nvSpPr>
        <p:spPr>
          <a:xfrm>
            <a:off x="6976381" y="2213335"/>
            <a:ext cx="19629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General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Compute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huge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quantity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Columnar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reccia in giù 36">
            <a:extLst>
              <a:ext uri="{FF2B5EF4-FFF2-40B4-BE49-F238E27FC236}">
                <a16:creationId xmlns:a16="http://schemas.microsoft.com/office/drawing/2014/main" id="{2717FD23-6BF2-F518-1D0E-AFE96956FDAC}"/>
              </a:ext>
            </a:extLst>
          </p:cNvPr>
          <p:cNvSpPr/>
          <p:nvPr/>
        </p:nvSpPr>
        <p:spPr>
          <a:xfrm>
            <a:off x="7669161" y="4636729"/>
            <a:ext cx="288675" cy="751348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595328D2-A90E-D66C-2BB5-10EB35331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47" y="1807841"/>
            <a:ext cx="3462501" cy="327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50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6888D0-2036-C2DE-63C7-1ECACBD17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5.1 Query</a:t>
            </a:r>
          </a:p>
        </p:txBody>
      </p:sp>
      <p:pic>
        <p:nvPicPr>
          <p:cNvPr id="5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64B5BB19-2481-0908-B74D-73A9A82D0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6971" y="2308962"/>
            <a:ext cx="7105650" cy="3581400"/>
          </a:xfr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F2FF127-A9E8-EB5F-0D54-88773CEF82BD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3C771E-0E60-1665-73E4-839EA23893F7}"/>
              </a:ext>
            </a:extLst>
          </p:cNvPr>
          <p:cNvSpPr txBox="1"/>
          <p:nvPr/>
        </p:nvSpPr>
        <p:spPr>
          <a:xfrm>
            <a:off x="285890" y="1356085"/>
            <a:ext cx="8653401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publications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referenced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contain</a:t>
            </a:r>
            <a:r>
              <a:rPr lang="it-IT" dirty="0"/>
              <a:t> the keywords 'Data Mining' and 'Computer Science', </a:t>
            </a:r>
            <a:r>
              <a:rPr lang="it-IT" dirty="0" err="1"/>
              <a:t>ordered</a:t>
            </a:r>
            <a:r>
              <a:rPr lang="it-IT" dirty="0"/>
              <a:t> by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publications</a:t>
            </a:r>
            <a:r>
              <a:rPr lang="it-IT" dirty="0"/>
              <a:t> in </a:t>
            </a:r>
            <a:r>
              <a:rPr lang="it-IT" dirty="0" err="1"/>
              <a:t>ascending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. </a:t>
            </a:r>
            <a:endParaRPr lang="it-IT" dirty="0">
              <a:cs typeface="Calibri"/>
            </a:endParaRP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48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Systems and Methods for Big and Unstructured Data Project</a:t>
            </a:r>
            <a:br>
              <a:rPr lang="it-IT" dirty="0"/>
            </a:b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406923"/>
            <a:ext cx="3930466" cy="1333500"/>
          </a:xfrm>
        </p:spPr>
        <p:txBody>
          <a:bodyPr>
            <a:normAutofit fontScale="77500" lnSpcReduction="20000"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Lorenzo </a:t>
            </a:r>
            <a:r>
              <a:rPr lang="en-GB" sz="2400" dirty="0" err="1">
                <a:solidFill>
                  <a:schemeClr val="bg1"/>
                </a:solidFill>
              </a:rPr>
              <a:t>Biasiolo</a:t>
            </a:r>
            <a:r>
              <a:rPr lang="it-IT" sz="2400" dirty="0">
                <a:solidFill>
                  <a:schemeClr val="bg1"/>
                </a:solidFill>
              </a:rPr>
              <a:t> – 10629367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Grecya D’Angiò - 10651939</a:t>
            </a:r>
          </a:p>
          <a:p>
            <a:r>
              <a:rPr lang="it-IT" sz="2400" dirty="0">
                <a:solidFill>
                  <a:schemeClr val="bg1"/>
                </a:solidFill>
              </a:rPr>
              <a:t>Elia Maggioni – 10610008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Enrico Maria Marinelli – 10898730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Carlos </a:t>
            </a:r>
            <a:r>
              <a:rPr lang="it-IT" sz="2400" dirty="0" err="1">
                <a:solidFill>
                  <a:schemeClr val="bg1"/>
                </a:solidFill>
              </a:rPr>
              <a:t>Santillán</a:t>
            </a:r>
            <a:r>
              <a:rPr lang="it-IT" sz="2400" dirty="0">
                <a:solidFill>
                  <a:schemeClr val="bg1"/>
                </a:solidFill>
              </a:rPr>
              <a:t> - 10659783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7C55A1-7049-E36D-55B8-DC2453286D9F}"/>
              </a:ext>
            </a:extLst>
          </p:cNvPr>
          <p:cNvSpPr txBox="1"/>
          <p:nvPr/>
        </p:nvSpPr>
        <p:spPr>
          <a:xfrm>
            <a:off x="4955459" y="6331762"/>
            <a:ext cx="4316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/>
                <a:cs typeface="Arial"/>
              </a:rPr>
              <a:t>Group: 7 – </a:t>
            </a:r>
            <a:r>
              <a:rPr lang="it-IT" dirty="0" err="1">
                <a:solidFill>
                  <a:schemeClr val="bg1"/>
                </a:solidFill>
                <a:latin typeface="Arial"/>
                <a:cs typeface="Arial"/>
              </a:rPr>
              <a:t>Academic</a:t>
            </a:r>
            <a:r>
              <a:rPr lang="it-IT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Arial"/>
                <a:cs typeface="Arial"/>
              </a:rPr>
              <a:t>Year</a:t>
            </a:r>
            <a:r>
              <a:rPr lang="it-IT" dirty="0">
                <a:solidFill>
                  <a:schemeClr val="bg1"/>
                </a:solidFill>
                <a:latin typeface="Arial"/>
                <a:cs typeface="Arial"/>
              </a:rPr>
              <a:t> 2022-2023</a:t>
            </a:r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1. </a:t>
            </a:r>
            <a:r>
              <a:rPr lang="it-IT" sz="2800" dirty="0" err="1"/>
              <a:t>Problem</a:t>
            </a:r>
            <a:r>
              <a:rPr lang="it-IT" sz="2800" dirty="0"/>
              <a:t> </a:t>
            </a:r>
            <a:r>
              <a:rPr lang="it-IT" sz="2800" dirty="0" err="1"/>
              <a:t>presentation</a:t>
            </a:r>
            <a:r>
              <a:rPr lang="it-IT" sz="2800" dirty="0"/>
              <a:t> and </a:t>
            </a:r>
            <a:r>
              <a:rPr lang="it-IT" sz="2800" dirty="0" err="1"/>
              <a:t>assumptions</a:t>
            </a:r>
            <a:r>
              <a:rPr lang="it-IT" sz="2800" dirty="0"/>
              <a:t>: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0136" y="2179320"/>
            <a:ext cx="8323726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Bibliography</a:t>
            </a:r>
            <a:r>
              <a:rPr lang="it-IT" dirty="0"/>
              <a:t>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DBLP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</p:txBody>
      </p:sp>
      <p:pic>
        <p:nvPicPr>
          <p:cNvPr id="1026" name="Picture 2" descr="DBLP - Wikipedia">
            <a:extLst>
              <a:ext uri="{FF2B5EF4-FFF2-40B4-BE49-F238E27FC236}">
                <a16:creationId xmlns:a16="http://schemas.microsoft.com/office/drawing/2014/main" id="{F38343DC-3F94-A369-C7C9-AB6545DEB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331" y="4384914"/>
            <a:ext cx="3048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onnettore a gomito 9">
            <a:extLst>
              <a:ext uri="{FF2B5EF4-FFF2-40B4-BE49-F238E27FC236}">
                <a16:creationId xmlns:a16="http://schemas.microsoft.com/office/drawing/2014/main" id="{688DE34E-2B82-14AA-C9CC-D3ADE254E373}"/>
              </a:ext>
            </a:extLst>
          </p:cNvPr>
          <p:cNvCxnSpPr>
            <a:cxnSpLocks/>
          </p:cNvCxnSpPr>
          <p:nvPr/>
        </p:nvCxnSpPr>
        <p:spPr>
          <a:xfrm>
            <a:off x="1202616" y="4568031"/>
            <a:ext cx="3369383" cy="789940"/>
          </a:xfrm>
          <a:prstGeom prst="bentConnector3">
            <a:avLst>
              <a:gd name="adj1" fmla="val -3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Cos'è un Database e come funziona - Orangee academy">
            <a:extLst>
              <a:ext uri="{FF2B5EF4-FFF2-40B4-BE49-F238E27FC236}">
                <a16:creationId xmlns:a16="http://schemas.microsoft.com/office/drawing/2014/main" id="{1699EE99-4570-473D-0341-86501C951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100" y="1510426"/>
            <a:ext cx="1925320" cy="192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Connettore a gomito 14">
            <a:extLst>
              <a:ext uri="{FF2B5EF4-FFF2-40B4-BE49-F238E27FC236}">
                <a16:creationId xmlns:a16="http://schemas.microsoft.com/office/drawing/2014/main" id="{A1A1EDD6-4AA9-E920-8229-A8B6CF184522}"/>
              </a:ext>
            </a:extLst>
          </p:cNvPr>
          <p:cNvCxnSpPr>
            <a:cxnSpLocks/>
          </p:cNvCxnSpPr>
          <p:nvPr/>
        </p:nvCxnSpPr>
        <p:spPr>
          <a:xfrm flipV="1">
            <a:off x="1202616" y="2290721"/>
            <a:ext cx="3322319" cy="797919"/>
          </a:xfrm>
          <a:prstGeom prst="bentConnector3">
            <a:avLst>
              <a:gd name="adj1" fmla="val -45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685DC8B-784D-A79D-6914-C484DD8EAACC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83006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1. </a:t>
            </a:r>
            <a:r>
              <a:rPr lang="it-IT" sz="2800" dirty="0" err="1"/>
              <a:t>Problem</a:t>
            </a:r>
            <a:r>
              <a:rPr lang="it-IT" sz="2800" dirty="0"/>
              <a:t> </a:t>
            </a:r>
            <a:r>
              <a:rPr lang="it-IT" sz="2800" dirty="0" err="1"/>
              <a:t>presentation</a:t>
            </a:r>
            <a:r>
              <a:rPr lang="it-IT" sz="2800" dirty="0"/>
              <a:t> and </a:t>
            </a:r>
            <a:r>
              <a:rPr lang="it-IT" sz="2800" dirty="0" err="1"/>
              <a:t>assumptions</a:t>
            </a:r>
            <a:r>
              <a:rPr lang="it-IT" sz="2800" dirty="0"/>
              <a:t>: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0136" y="2179320"/>
            <a:ext cx="8323726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C823B9-400D-CB08-0ED8-FDD3F973FD99}"/>
              </a:ext>
            </a:extLst>
          </p:cNvPr>
          <p:cNvSpPr txBox="1"/>
          <p:nvPr/>
        </p:nvSpPr>
        <p:spPr>
          <a:xfrm>
            <a:off x="281478" y="1391920"/>
            <a:ext cx="84523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An author can be affiliated to one and only one organization.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There is no distinction between the authors of the same publication, no ranking nor order.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We assume they all have contributed equally to the publication.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A publication X must cite at least one other publication, but it is admissible that no one has cited (referenced) X.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There are no joint publishers (i.e., publishers that share publication rights for the publications). Each publication must have one and only one publisher (even if it is presented at a conference).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Publications stored in the database can either be books or articles. No other types exist. It could eventually be expanded to include works like Ph.D. theses and independent publications.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Each article must be presented in one venue regardless of the type of venue.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A publication cannot reference itself.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Whenever we see missing values in the dataset we set them to a default value.</a:t>
            </a:r>
            <a:endParaRPr lang="it-IT" dirty="0">
              <a:latin typeface="Arial"/>
              <a:cs typeface="Arial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2FDF288-92E9-34F0-DB55-BD54552068E8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4134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8E3EA3-6747-DB72-67A7-31056B5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2. ER </a:t>
            </a:r>
            <a:r>
              <a:rPr lang="it-IT" sz="2800" dirty="0" err="1"/>
              <a:t>diagram</a:t>
            </a:r>
            <a:r>
              <a:rPr lang="it-IT" sz="2800" dirty="0"/>
              <a:t> 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4346610E-B33F-4A01-88DF-F0A45BF68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493520" y="1347824"/>
            <a:ext cx="6361660" cy="47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BB8A283-5355-C697-9358-B74517C6C042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4372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8E3EA3-6747-DB72-67A7-31056B5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2800" dirty="0"/>
              <a:t>2. ER </a:t>
            </a:r>
            <a:r>
              <a:rPr lang="it-IT" sz="2800" dirty="0" err="1"/>
              <a:t>diagram</a:t>
            </a:r>
            <a:r>
              <a:rPr lang="it-IT" sz="2800" dirty="0"/>
              <a:t>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4865981-B9A0-F5F3-B463-B45E5AF5C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3202" t="-27836" r="26327" b="39053"/>
          <a:stretch/>
        </p:blipFill>
        <p:spPr>
          <a:xfrm>
            <a:off x="281478" y="1426357"/>
            <a:ext cx="5048798" cy="4379629"/>
          </a:xfrm>
          <a:prstGeom prst="ellipse">
            <a:avLst/>
          </a:prstGeom>
          <a:ln w="19050">
            <a:solidFill>
              <a:schemeClr val="accent1"/>
            </a:solidFill>
            <a:prstDash val="lgDash"/>
          </a:ln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B20B45-B7E1-902B-651E-6FAC49A2011E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597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C1A82F-F13D-51BD-F585-3273BF680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Segnaposto contenuto 5">
            <a:extLst>
              <a:ext uri="{FF2B5EF4-FFF2-40B4-BE49-F238E27FC236}">
                <a16:creationId xmlns:a16="http://schemas.microsoft.com/office/drawing/2014/main" id="{41B93B81-44F0-17E6-9F73-E4515CAC87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40" t="31387" r="26739" b="8904"/>
          <a:stretch/>
        </p:blipFill>
        <p:spPr bwMode="auto">
          <a:xfrm>
            <a:off x="3166854" y="1619187"/>
            <a:ext cx="5702710" cy="4084189"/>
          </a:xfrm>
          <a:prstGeom prst="ellipse">
            <a:avLst/>
          </a:prstGeom>
          <a:noFill/>
          <a:ln w="19050">
            <a:solidFill>
              <a:srgbClr val="0070C0"/>
            </a:solidFill>
            <a:prstDash val="lgDash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09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35D2E9-56C8-595A-B0EF-6D3F52C7C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3. Neo4J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4F7797F3-6221-F3D5-E6E5-5BBD1FF34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851" y="1649485"/>
            <a:ext cx="5902141" cy="3431064"/>
          </a:xfrm>
          <a:prstGeom prst="rect">
            <a:avLst/>
          </a:prstGeom>
        </p:spPr>
      </p:pic>
      <p:pic>
        <p:nvPicPr>
          <p:cNvPr id="3074" name="Picture 2" descr="Neo4j - Wikipedia">
            <a:extLst>
              <a:ext uri="{FF2B5EF4-FFF2-40B4-BE49-F238E27FC236}">
                <a16:creationId xmlns:a16="http://schemas.microsoft.com/office/drawing/2014/main" id="{0381CCFC-895D-B02D-1927-31FD188E8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264" y="4708109"/>
            <a:ext cx="3119165" cy="117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F1912F2-8A8C-DF7B-EE89-1B3EFEAE2D86}"/>
              </a:ext>
            </a:extLst>
          </p:cNvPr>
          <p:cNvSpPr txBox="1"/>
          <p:nvPr/>
        </p:nvSpPr>
        <p:spPr>
          <a:xfrm>
            <a:off x="281478" y="5232400"/>
            <a:ext cx="5204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Useful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research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relationships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of the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parts of the schema</a:t>
            </a:r>
          </a:p>
        </p:txBody>
      </p:sp>
      <p:sp>
        <p:nvSpPr>
          <p:cNvPr id="21" name="Freccia in su 20">
            <a:extLst>
              <a:ext uri="{FF2B5EF4-FFF2-40B4-BE49-F238E27FC236}">
                <a16:creationId xmlns:a16="http://schemas.microsoft.com/office/drawing/2014/main" id="{CFD973FF-D8D8-3564-A783-7B6D386FEB8A}"/>
              </a:ext>
            </a:extLst>
          </p:cNvPr>
          <p:cNvSpPr/>
          <p:nvPr/>
        </p:nvSpPr>
        <p:spPr>
          <a:xfrm rot="16200000">
            <a:off x="4885113" y="5196291"/>
            <a:ext cx="355600" cy="646331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F3FC899-E5E5-8A9B-6246-C0D8CEF08DB1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28220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35D2E9-56C8-595A-B0EF-6D3F52C7C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311637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3.1  Neo4J Data </a:t>
            </a:r>
            <a:r>
              <a:rPr lang="it-IT" sz="3200" dirty="0" err="1"/>
              <a:t>Structure</a:t>
            </a:r>
            <a:endParaRPr lang="it-IT" sz="32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A153721-E8F8-CA3F-EAC3-BD4084391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18" y="1539240"/>
            <a:ext cx="6416596" cy="462574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43EBBDE-8AFA-8903-CF2F-F28B3146482C}"/>
              </a:ext>
            </a:extLst>
          </p:cNvPr>
          <p:cNvSpPr txBox="1"/>
          <p:nvPr/>
        </p:nvSpPr>
        <p:spPr>
          <a:xfrm>
            <a:off x="182880" y="6248400"/>
            <a:ext cx="3068320" cy="456883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088701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286</TotalTime>
  <Words>374</Words>
  <Application>Microsoft Office PowerPoint</Application>
  <PresentationFormat>Presentazione su schermo (4:3)</PresentationFormat>
  <Paragraphs>52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17" baseType="lpstr">
      <vt:lpstr>POLI</vt:lpstr>
      <vt:lpstr>Titolo presentazione sottotitolo</vt:lpstr>
      <vt:lpstr>Systems and Methods for Big and Unstructured Data Project </vt:lpstr>
      <vt:lpstr>1. Problem presentation and assumptions:</vt:lpstr>
      <vt:lpstr>1. Problem presentation and assumptions:</vt:lpstr>
      <vt:lpstr>2. ER diagram </vt:lpstr>
      <vt:lpstr>2. ER diagram </vt:lpstr>
      <vt:lpstr>Presentazione standard di PowerPoint</vt:lpstr>
      <vt:lpstr>3. Neo4J</vt:lpstr>
      <vt:lpstr>3.1  Neo4J Data Structure</vt:lpstr>
      <vt:lpstr>3.2 Query </vt:lpstr>
      <vt:lpstr>4. MongoDB</vt:lpstr>
      <vt:lpstr>4.1 MongoDB Data Structure</vt:lpstr>
      <vt:lpstr>4.1 MongoDB Data Structure</vt:lpstr>
      <vt:lpstr>4.2 Query</vt:lpstr>
      <vt:lpstr>5. Spark Data Structure</vt:lpstr>
      <vt:lpstr>5.1 Query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Grecya D'Angiò</cp:lastModifiedBy>
  <cp:revision>70</cp:revision>
  <dcterms:created xsi:type="dcterms:W3CDTF">2015-05-26T12:27:57Z</dcterms:created>
  <dcterms:modified xsi:type="dcterms:W3CDTF">2022-12-10T18:19:23Z</dcterms:modified>
</cp:coreProperties>
</file>